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1" r:id="rId4"/>
    <p:sldId id="262" r:id="rId5"/>
    <p:sldId id="263" r:id="rId6"/>
    <p:sldId id="268" r:id="rId7"/>
    <p:sldId id="269" r:id="rId8"/>
    <p:sldId id="270" r:id="rId9"/>
    <p:sldId id="271" r:id="rId10"/>
    <p:sldId id="272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9" autoAdjust="0"/>
    <p:restoredTop sz="86566" autoAdjust="0"/>
  </p:normalViewPr>
  <p:slideViewPr>
    <p:cSldViewPr snapToGrid="0">
      <p:cViewPr varScale="1">
        <p:scale>
          <a:sx n="115" d="100"/>
          <a:sy n="115" d="100"/>
        </p:scale>
        <p:origin x="2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8B3C8-55F6-4BB2-AB82-52684FBC4C3B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F324C-5C98-4D5C-BE4F-1CB2E50810A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661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309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For at </a:t>
            </a:r>
            <a:r>
              <a:rPr lang="en-US" baseline="0" noProof="0" dirty="0" err="1" smtClean="0"/>
              <a:t>effektuere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vores</a:t>
            </a:r>
            <a:r>
              <a:rPr lang="en-US" baseline="0" noProof="0" dirty="0" smtClean="0"/>
              <a:t> business service concept </a:t>
            </a:r>
            <a:r>
              <a:rPr lang="en-US" baseline="0" noProof="0" dirty="0" err="1" smtClean="0"/>
              <a:t>har</a:t>
            </a:r>
            <a:r>
              <a:rPr lang="en-US" baseline="0" noProof="0" dirty="0" smtClean="0"/>
              <a:t> vi </a:t>
            </a:r>
            <a:r>
              <a:rPr lang="en-US" baseline="0" noProof="0" dirty="0" err="1" smtClean="0"/>
              <a:t>gjort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stor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brug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af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automatisering</a:t>
            </a:r>
            <a:r>
              <a:rPr lang="en-US" baseline="0" noProof="0" dirty="0" smtClean="0"/>
              <a:t>.</a:t>
            </a:r>
          </a:p>
          <a:p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sikre</a:t>
            </a:r>
            <a:r>
              <a:rPr lang="en-US" baseline="0" noProof="0" dirty="0" smtClean="0"/>
              <a:t> at data I </a:t>
            </a:r>
            <a:r>
              <a:rPr lang="en-US" baseline="0" noProof="0" dirty="0" err="1" smtClean="0"/>
              <a:t>CMDB’en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bliver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oprettet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korrekt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ingen</a:t>
            </a:r>
            <a:r>
              <a:rPr lang="en-US" baseline="0" noProof="0" dirty="0" smtClean="0"/>
              <a:t> steps </a:t>
            </a:r>
            <a:r>
              <a:rPr lang="en-US" baseline="0" noProof="0" dirty="0" err="1" smtClean="0"/>
              <a:t>bliver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skippet</a:t>
            </a:r>
            <a:r>
              <a:rPr lang="en-US" baseline="0" noProof="0" dirty="0" smtClean="0"/>
              <a:t>.</a:t>
            </a:r>
          </a:p>
          <a:p>
            <a:r>
              <a:rPr lang="en-US" baseline="0" noProof="0" dirty="0" smtClean="0"/>
              <a:t>For 1½ </a:t>
            </a:r>
            <a:r>
              <a:rPr lang="en-US" baseline="0" noProof="0" dirty="0" err="1" smtClean="0"/>
              <a:t>år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siden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var</a:t>
            </a:r>
            <a:r>
              <a:rPr lang="en-US" baseline="0" noProof="0" dirty="0" smtClean="0"/>
              <a:t> der </a:t>
            </a:r>
            <a:r>
              <a:rPr lang="en-US" baseline="0" noProof="0" dirty="0" err="1" smtClean="0"/>
              <a:t>lige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så</a:t>
            </a:r>
            <a:r>
              <a:rPr lang="en-US" baseline="0" noProof="0" dirty="0" smtClean="0"/>
              <a:t> mange </a:t>
            </a:r>
            <a:r>
              <a:rPr lang="en-US" baseline="0" noProof="0" dirty="0" err="1" smtClean="0"/>
              <a:t>måder</a:t>
            </a:r>
            <a:r>
              <a:rPr lang="en-US" baseline="0" noProof="0" dirty="0" smtClean="0"/>
              <a:t> at deploy </a:t>
            </a:r>
            <a:r>
              <a:rPr lang="en-US" baseline="0" noProof="0" dirty="0" err="1" smtClean="0"/>
              <a:t>servere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databaser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som</a:t>
            </a:r>
            <a:r>
              <a:rPr lang="en-US" baseline="0" noProof="0" dirty="0" smtClean="0"/>
              <a:t> der </a:t>
            </a:r>
            <a:r>
              <a:rPr lang="en-US" baseline="0" noProof="0" dirty="0" err="1" smtClean="0"/>
              <a:t>var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medarbejdere</a:t>
            </a:r>
            <a:r>
              <a:rPr lang="en-US" baseline="0" noProof="0" dirty="0" smtClean="0"/>
              <a:t>. Nu </a:t>
            </a:r>
            <a:r>
              <a:rPr lang="en-US" baseline="0" noProof="0" dirty="0" err="1" smtClean="0"/>
              <a:t>er</a:t>
            </a:r>
            <a:r>
              <a:rPr lang="en-US" baseline="0" noProof="0" dirty="0" smtClean="0"/>
              <a:t> der kun </a:t>
            </a:r>
            <a:r>
              <a:rPr lang="en-US" baseline="0" noProof="0" dirty="0" err="1" smtClean="0"/>
              <a:t>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er</a:t>
            </a:r>
            <a:r>
              <a:rPr lang="en-US" baseline="0" noProof="0" dirty="0" smtClean="0"/>
              <a:t> via Service Manager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der </a:t>
            </a:r>
            <a:r>
              <a:rPr lang="en-US" baseline="0" noProof="0" dirty="0" err="1" smtClean="0"/>
              <a:t>står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altid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hvem</a:t>
            </a:r>
            <a:r>
              <a:rPr lang="en-US" baseline="0" noProof="0" dirty="0" smtClean="0"/>
              <a:t> der </a:t>
            </a:r>
            <a:r>
              <a:rPr lang="en-US" baseline="0" noProof="0" dirty="0" err="1" smtClean="0"/>
              <a:t>har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gjort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hvad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hvornår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samt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hvilket</a:t>
            </a:r>
            <a:r>
              <a:rPr lang="en-US" baseline="0" noProof="0" dirty="0" smtClean="0"/>
              <a:t> business service </a:t>
            </a:r>
            <a:r>
              <a:rPr lang="en-US" baseline="0" noProof="0" dirty="0" err="1" smtClean="0"/>
              <a:t>serveren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eller</a:t>
            </a:r>
            <a:r>
              <a:rPr lang="en-US" baseline="0" noProof="0" dirty="0" smtClean="0"/>
              <a:t> database </a:t>
            </a:r>
            <a:r>
              <a:rPr lang="en-US" baseline="0" noProof="0" dirty="0" err="1" smtClean="0"/>
              <a:t>tilhøre</a:t>
            </a:r>
            <a:r>
              <a:rPr lang="en-US" baseline="0" noProof="0" dirty="0" smtClean="0"/>
              <a:t> da </a:t>
            </a:r>
            <a:r>
              <a:rPr lang="en-US" baseline="0" noProof="0" dirty="0" err="1" smtClean="0"/>
              <a:t>alle</a:t>
            </a:r>
            <a:r>
              <a:rPr lang="en-US" baseline="0" noProof="0" dirty="0" smtClean="0"/>
              <a:t> requests </a:t>
            </a:r>
            <a:r>
              <a:rPr lang="en-US" baseline="0" noProof="0" dirty="0" err="1" smtClean="0"/>
              <a:t>skal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relateres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til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en</a:t>
            </a:r>
            <a:r>
              <a:rPr lang="en-US" baseline="0" noProof="0" dirty="0" smtClean="0"/>
              <a:t> service.</a:t>
            </a:r>
          </a:p>
          <a:p>
            <a:r>
              <a:rPr lang="en-US" baseline="0" noProof="0" dirty="0" err="1" smtClean="0"/>
              <a:t>Til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vores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hyper-v</a:t>
            </a:r>
            <a:r>
              <a:rPr lang="en-US" baseline="0" noProof="0" dirty="0" smtClean="0"/>
              <a:t> platform </a:t>
            </a:r>
            <a:r>
              <a:rPr lang="en-US" baseline="0" noProof="0" dirty="0" err="1" smtClean="0"/>
              <a:t>har</a:t>
            </a:r>
            <a:r>
              <a:rPr lang="en-US" baseline="0" noProof="0" dirty="0" smtClean="0"/>
              <a:t> vi </a:t>
            </a:r>
            <a:r>
              <a:rPr lang="en-US" baseline="0" noProof="0" dirty="0" err="1" smtClean="0"/>
              <a:t>valgt</a:t>
            </a:r>
            <a:r>
              <a:rPr lang="en-US" baseline="0" noProof="0" dirty="0" smtClean="0"/>
              <a:t> at </a:t>
            </a:r>
            <a:r>
              <a:rPr lang="en-US" baseline="0" noProof="0" dirty="0" err="1" smtClean="0"/>
              <a:t>låse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helt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ned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således</a:t>
            </a:r>
            <a:r>
              <a:rPr lang="en-US" baseline="0" noProof="0" dirty="0" smtClean="0"/>
              <a:t> at </a:t>
            </a:r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kun </a:t>
            </a:r>
            <a:r>
              <a:rPr lang="en-US" baseline="0" noProof="0" dirty="0" err="1" smtClean="0"/>
              <a:t>er</a:t>
            </a:r>
            <a:r>
              <a:rPr lang="en-US" baseline="0" noProof="0" dirty="0" smtClean="0"/>
              <a:t> de 2 Hyper-V administrator der </a:t>
            </a:r>
            <a:r>
              <a:rPr lang="en-US" baseline="0" noProof="0" dirty="0" err="1" smtClean="0"/>
              <a:t>har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adgang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til</a:t>
            </a:r>
            <a:r>
              <a:rPr lang="en-US" baseline="0" noProof="0" dirty="0" smtClean="0"/>
              <a:t> at </a:t>
            </a:r>
            <a:r>
              <a:rPr lang="en-US" baseline="0" noProof="0" dirty="0" err="1" smtClean="0"/>
              <a:t>ændre</a:t>
            </a:r>
            <a:r>
              <a:rPr lang="en-US" baseline="0" noProof="0" dirty="0" smtClean="0"/>
              <a:t> I </a:t>
            </a:r>
            <a:r>
              <a:rPr lang="en-US" baseline="0" noProof="0" dirty="0" err="1" smtClean="0"/>
              <a:t>installationen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deploy </a:t>
            </a:r>
            <a:r>
              <a:rPr lang="en-US" baseline="0" noProof="0" dirty="0" err="1" smtClean="0"/>
              <a:t>VMer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direkte</a:t>
            </a:r>
            <a:r>
              <a:rPr lang="en-US" baseline="0" noProof="0" dirty="0" smtClean="0"/>
              <a:t> via </a:t>
            </a:r>
            <a:r>
              <a:rPr lang="en-US" baseline="0" noProof="0" dirty="0" err="1" smtClean="0"/>
              <a:t>konsolen</a:t>
            </a:r>
            <a:r>
              <a:rPr lang="en-US" baseline="0" noProof="0" dirty="0" smtClean="0"/>
              <a:t>. </a:t>
            </a:r>
          </a:p>
          <a:p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vil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sige</a:t>
            </a:r>
            <a:r>
              <a:rPr lang="en-US" baseline="0" noProof="0" dirty="0" smtClean="0"/>
              <a:t> at </a:t>
            </a:r>
            <a:r>
              <a:rPr lang="en-US" baseline="0" noProof="0" dirty="0" err="1" smtClean="0"/>
              <a:t>alle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oprettelser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ændringer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sker</a:t>
            </a:r>
            <a:r>
              <a:rPr lang="en-US" baseline="0" noProof="0" dirty="0" smtClean="0"/>
              <a:t> via self-service </a:t>
            </a:r>
            <a:r>
              <a:rPr lang="en-US" baseline="0" noProof="0" dirty="0" err="1" smtClean="0"/>
              <a:t>portalen</a:t>
            </a:r>
            <a:r>
              <a:rPr lang="en-US" baseline="0" noProof="0" dirty="0" smtClean="0"/>
              <a:t>.</a:t>
            </a:r>
          </a:p>
          <a:p>
            <a:r>
              <a:rPr lang="en-US" b="1" baseline="0" noProof="0" dirty="0" smtClean="0"/>
              <a:t>VIS PORTALEN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670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Start med </a:t>
            </a:r>
            <a:r>
              <a:rPr lang="en-US" baseline="0" noProof="0" dirty="0" err="1" smtClean="0"/>
              <a:t>nogle</a:t>
            </a:r>
            <a:r>
              <a:rPr lang="en-US" baseline="0" noProof="0" dirty="0" smtClean="0"/>
              <a:t> simple requests.. Approve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delete SCOM Agents… </a:t>
            </a:r>
            <a:r>
              <a:rPr lang="en-US" baseline="0" noProof="0" dirty="0" err="1" smtClean="0"/>
              <a:t>Udvid</a:t>
            </a:r>
            <a:r>
              <a:rPr lang="en-US" baseline="0" noProof="0" dirty="0" smtClean="0"/>
              <a:t> VHD… Set computer I MM.</a:t>
            </a:r>
          </a:p>
          <a:p>
            <a:r>
              <a:rPr lang="en-US" baseline="0" noProof="0" dirty="0" err="1" smtClean="0"/>
              <a:t>Tegn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det</a:t>
            </a:r>
            <a:r>
              <a:rPr lang="en-US" baseline="0" noProof="0" dirty="0" smtClean="0"/>
              <a:t> op I </a:t>
            </a:r>
            <a:r>
              <a:rPr lang="en-US" baseline="0" noProof="0" dirty="0" err="1" smtClean="0"/>
              <a:t>visio</a:t>
            </a:r>
            <a:r>
              <a:rPr lang="en-US" baseline="0" noProof="0" dirty="0" smtClean="0"/>
              <a:t>, template </a:t>
            </a:r>
            <a:r>
              <a:rPr lang="en-US" baseline="0" noProof="0" dirty="0" err="1" smtClean="0"/>
              <a:t>eksempel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kan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sendes</a:t>
            </a:r>
            <a:r>
              <a:rPr lang="en-US" baseline="0" noProof="0" dirty="0" smtClean="0"/>
              <a:t> ,</a:t>
            </a:r>
            <a:r>
              <a:rPr lang="en-US" baseline="0" noProof="0" dirty="0" err="1" smtClean="0"/>
              <a:t>eller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skriv</a:t>
            </a:r>
            <a:r>
              <a:rPr lang="en-US" baseline="0" noProof="0" dirty="0" smtClean="0"/>
              <a:t> den </a:t>
            </a:r>
            <a:r>
              <a:rPr lang="en-US" baseline="0" noProof="0" dirty="0" err="1" smtClean="0"/>
              <a:t>ned</a:t>
            </a:r>
            <a:r>
              <a:rPr lang="en-US" baseline="0" noProof="0" dirty="0" smtClean="0"/>
              <a:t>.</a:t>
            </a:r>
          </a:p>
          <a:p>
            <a:r>
              <a:rPr lang="en-US" baseline="0" noProof="0" dirty="0" smtClean="0"/>
              <a:t>Find </a:t>
            </a:r>
            <a:r>
              <a:rPr lang="en-US" baseline="0" noProof="0" dirty="0" err="1" smtClean="0"/>
              <a:t>ud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af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hvilken</a:t>
            </a:r>
            <a:r>
              <a:rPr lang="en-US" baseline="0" noProof="0" dirty="0" smtClean="0"/>
              <a:t> input parameter der </a:t>
            </a:r>
            <a:r>
              <a:rPr lang="en-US" baseline="0" noProof="0" dirty="0" err="1" smtClean="0"/>
              <a:t>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brug</a:t>
            </a:r>
            <a:r>
              <a:rPr lang="en-US" baseline="0" noProof="0" dirty="0" smtClean="0"/>
              <a:t> for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hvordan</a:t>
            </a:r>
            <a:r>
              <a:rPr lang="en-US" baseline="0" noProof="0" dirty="0" smtClean="0"/>
              <a:t> de </a:t>
            </a:r>
            <a:r>
              <a:rPr lang="en-US" baseline="0" noProof="0" dirty="0" err="1" smtClean="0"/>
              <a:t>skal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indtastes</a:t>
            </a:r>
            <a:r>
              <a:rPr lang="en-US" baseline="0" noProof="0" dirty="0" smtClean="0"/>
              <a:t>.</a:t>
            </a:r>
          </a:p>
          <a:p>
            <a:r>
              <a:rPr lang="en-US" baseline="0" noProof="0" dirty="0" err="1" smtClean="0"/>
              <a:t>Opbyg</a:t>
            </a:r>
            <a:r>
              <a:rPr lang="en-US" baseline="0" noProof="0" dirty="0" smtClean="0"/>
              <a:t> runbooks </a:t>
            </a:r>
            <a:r>
              <a:rPr lang="en-US" baseline="0" noProof="0" dirty="0" err="1" smtClean="0"/>
              <a:t>så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modulært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som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muligt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små</a:t>
            </a:r>
            <a:r>
              <a:rPr lang="en-US" baseline="0" noProof="0" dirty="0" smtClean="0"/>
              <a:t> runbooks der med </a:t>
            </a:r>
            <a:r>
              <a:rPr lang="en-US" baseline="0" noProof="0" dirty="0" err="1" smtClean="0"/>
              <a:t>funktioner</a:t>
            </a:r>
            <a:r>
              <a:rPr lang="en-US" baseline="0" noProof="0" dirty="0" smtClean="0"/>
              <a:t> der </a:t>
            </a:r>
            <a:r>
              <a:rPr lang="en-US" baseline="0" noProof="0" dirty="0" err="1" smtClean="0"/>
              <a:t>kan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genbruges</a:t>
            </a:r>
            <a:r>
              <a:rPr lang="en-US" baseline="0" noProof="0" dirty="0" smtClean="0"/>
              <a:t>. </a:t>
            </a:r>
            <a:r>
              <a:rPr lang="en-US" baseline="0" noProof="0" dirty="0" err="1" smtClean="0"/>
              <a:t>og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lav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så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vidt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muligt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deklerative</a:t>
            </a:r>
            <a:r>
              <a:rPr lang="en-US" baseline="0" noProof="0" dirty="0" smtClean="0"/>
              <a:t>.</a:t>
            </a:r>
          </a:p>
          <a:p>
            <a:r>
              <a:rPr lang="en-US" baseline="0" noProof="0" dirty="0" err="1" smtClean="0"/>
              <a:t>Brug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powershell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så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meget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som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muligt</a:t>
            </a:r>
            <a:r>
              <a:rPr lang="en-US" baseline="0" noProof="0" dirty="0" smtClean="0"/>
              <a:t> for </a:t>
            </a:r>
            <a:r>
              <a:rPr lang="en-US" baseline="0" noProof="0" dirty="0" err="1" smtClean="0"/>
              <a:t>nemt</a:t>
            </a:r>
            <a:r>
              <a:rPr lang="en-US" baseline="0" noProof="0" dirty="0" smtClean="0"/>
              <a:t> at </a:t>
            </a:r>
            <a:r>
              <a:rPr lang="en-US" baseline="0" noProof="0" dirty="0" err="1" smtClean="0"/>
              <a:t>flytte</a:t>
            </a:r>
            <a:r>
              <a:rPr lang="en-US" baseline="0" noProof="0" dirty="0" smtClean="0"/>
              <a:t> over I Workflows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470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2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Hvor mang</a:t>
            </a:r>
            <a:r>
              <a:rPr lang="da-DK" baseline="0" dirty="0" smtClean="0"/>
              <a:t>e bruger automation i det daglige? -  resten på være lige som den næste gut.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907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545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5200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F324C-5C98-4D5C-BE4F-1CB2E50810A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0810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noProof="0" dirty="0" smtClean="0"/>
              <a:t>PowerShell Workflows</a:t>
            </a:r>
            <a:r>
              <a:rPr lang="en-US" i="0" baseline="0" noProof="0" dirty="0" smtClean="0"/>
              <a:t> – based on </a:t>
            </a:r>
            <a:r>
              <a:rPr lang="en-US" i="0" noProof="0" dirty="0" smtClean="0"/>
              <a:t>Windows Workflow Foundation.</a:t>
            </a:r>
            <a:r>
              <a:rPr lang="en-US" i="0" baseline="0" noProof="0" dirty="0" smtClean="0"/>
              <a:t> Taking some time to compile. Pros: Checkpoints and parallel execution.</a:t>
            </a:r>
            <a:endParaRPr lang="en-US" i="0" noProof="0" dirty="0" smtClean="0"/>
          </a:p>
          <a:p>
            <a:r>
              <a:rPr lang="en-US" i="0" noProof="0" dirty="0" smtClean="0"/>
              <a:t>PowerShell</a:t>
            </a:r>
            <a:r>
              <a:rPr lang="en-US" i="0" baseline="0" noProof="0" dirty="0" smtClean="0"/>
              <a:t> Scripts – Normal PowerShell Scripts. Instant execution.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noProof="0" dirty="0" smtClean="0"/>
              <a:t>Graphical runbooks – based on PowerShell Workflows. Taking some time to compile. Pros: Checkpoints and parallel execution.</a:t>
            </a:r>
          </a:p>
          <a:p>
            <a:endParaRPr lang="en-US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F324C-5C98-4D5C-BE4F-1CB2E50810A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066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noProof="0" dirty="0" smtClean="0"/>
              <a:t>Modules must contain all PowerShell</a:t>
            </a:r>
            <a:r>
              <a:rPr lang="en-US" i="0" baseline="0" noProof="0" dirty="0" smtClean="0"/>
              <a:t> modules used in scripts.</a:t>
            </a:r>
          </a:p>
          <a:p>
            <a:r>
              <a:rPr lang="en-US" i="0" baseline="0" noProof="0" dirty="0" smtClean="0"/>
              <a:t>Use variables as much as possible, don’t hardcode stuff into runbooks.</a:t>
            </a:r>
          </a:p>
          <a:p>
            <a:endParaRPr lang="en-US" i="0" baseline="0" noProof="0" dirty="0" smtClean="0"/>
          </a:p>
          <a:p>
            <a:endParaRPr lang="en-US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F324C-5C98-4D5C-BE4F-1CB2E50810A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083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F324C-5C98-4D5C-BE4F-1CB2E50810AC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192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Show</a:t>
            </a:r>
            <a:r>
              <a:rPr lang="da-DK" baseline="0" dirty="0" smtClean="0"/>
              <a:t> Portal</a:t>
            </a:r>
          </a:p>
          <a:p>
            <a:r>
              <a:rPr lang="da-DK" baseline="0" dirty="0" smtClean="0"/>
              <a:t>Show </a:t>
            </a:r>
            <a:r>
              <a:rPr lang="da-DK" baseline="0" dirty="0" err="1" smtClean="0"/>
              <a:t>Runbooks</a:t>
            </a:r>
            <a:endParaRPr lang="da-DK" baseline="0" dirty="0" smtClean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1439-B4CC-4AF3-8B3A-76CDCF3D8612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682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ri/_JOBS/DR_LOGOMAPPE_071112/DR_logoer_nov2012/DR_koncernlogo/Print/DR_koncernlogo_print_071112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890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501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1250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426751" y="550333"/>
            <a:ext cx="1926167" cy="309033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6905" indent="0">
              <a:buNone/>
              <a:defRPr/>
            </a:lvl2pPr>
            <a:lvl3pPr marL="912893" indent="0">
              <a:buNone/>
              <a:defRPr/>
            </a:lvl3pPr>
            <a:lvl4pPr marL="1368882" indent="0">
              <a:buNone/>
              <a:defRPr/>
            </a:lvl4pPr>
            <a:lvl5pPr marL="1824870" indent="0">
              <a:buNone/>
              <a:defRPr/>
            </a:lvl5pPr>
          </a:lstStyle>
          <a:p>
            <a:pPr lvl="0"/>
            <a:r>
              <a:rPr lang="da-DK" smtClean="0"/>
              <a:t>Indsæt DR afdelingsnavn</a:t>
            </a:r>
            <a:endParaRPr lang="da-DK" dirty="0" smtClean="0"/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-1872886" y="4869161"/>
            <a:ext cx="172923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da-DK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at </a:t>
            </a:r>
            <a:r>
              <a:rPr lang="da-DK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indsætte dato og Præsentationens titel:</a:t>
            </a:r>
            <a:endParaRPr lang="da-DK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eaLnBrk="1" hangingPunct="1"/>
            <a:r>
              <a:rPr lang="da-DK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Klik i menulinjen, </a:t>
            </a:r>
          </a:p>
          <a:p>
            <a:pPr algn="r" eaLnBrk="1" hangingPunct="1"/>
            <a:r>
              <a:rPr lang="da-DK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vælg ”Indsæt” &gt; ”Sidehoved / Sidefod</a:t>
            </a:r>
            <a:r>
              <a:rPr lang="da-DK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Indsæt Dato og</a:t>
            </a:r>
            <a:r>
              <a:rPr lang="da-DK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da-DK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eaLnBrk="1" hangingPunct="1"/>
            <a:r>
              <a:rPr lang="da-DK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skriv </a:t>
            </a:r>
            <a:r>
              <a:rPr lang="da-DK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Præsentationens titel i Sidefod </a:t>
            </a:r>
            <a:r>
              <a:rPr lang="da-DK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feltet, </a:t>
            </a:r>
            <a:r>
              <a:rPr lang="da-DK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vælg ”Indsæt på alle”.</a:t>
            </a:r>
          </a:p>
        </p:txBody>
      </p:sp>
      <p:sp>
        <p:nvSpPr>
          <p:cNvPr id="10" name="Rektangel 21"/>
          <p:cNvSpPr>
            <a:spLocks/>
          </p:cNvSpPr>
          <p:nvPr/>
        </p:nvSpPr>
        <p:spPr>
          <a:xfrm>
            <a:off x="3915543" y="1420333"/>
            <a:ext cx="465667" cy="1999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a-DK" sz="2400"/>
          </a:p>
        </p:txBody>
      </p:sp>
      <p:sp>
        <p:nvSpPr>
          <p:cNvPr id="11" name="Rektangel 22"/>
          <p:cNvSpPr>
            <a:spLocks/>
          </p:cNvSpPr>
          <p:nvPr/>
        </p:nvSpPr>
        <p:spPr>
          <a:xfrm>
            <a:off x="6561377" y="1420333"/>
            <a:ext cx="1123417" cy="1992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a-DK" sz="2400"/>
          </a:p>
        </p:txBody>
      </p:sp>
      <p:sp>
        <p:nvSpPr>
          <p:cNvPr id="14" name="Rektangel 23"/>
          <p:cNvSpPr>
            <a:spLocks/>
          </p:cNvSpPr>
          <p:nvPr/>
        </p:nvSpPr>
        <p:spPr>
          <a:xfrm>
            <a:off x="9207209" y="1421053"/>
            <a:ext cx="2989000" cy="1992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a-DK" sz="2400"/>
          </a:p>
        </p:txBody>
      </p:sp>
      <p:sp>
        <p:nvSpPr>
          <p:cNvPr id="15" name="Rektangel 25"/>
          <p:cNvSpPr/>
          <p:nvPr/>
        </p:nvSpPr>
        <p:spPr>
          <a:xfrm>
            <a:off x="1269709" y="1423520"/>
            <a:ext cx="142507" cy="196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400"/>
          </a:p>
        </p:txBody>
      </p:sp>
      <p:sp>
        <p:nvSpPr>
          <p:cNvPr id="16" name="Rektangel 26"/>
          <p:cNvSpPr>
            <a:spLocks/>
          </p:cNvSpPr>
          <p:nvPr/>
        </p:nvSpPr>
        <p:spPr>
          <a:xfrm>
            <a:off x="0" y="1419613"/>
            <a:ext cx="600000" cy="199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a-DK" sz="2400"/>
          </a:p>
        </p:txBody>
      </p:sp>
      <p:pic>
        <p:nvPicPr>
          <p:cNvPr id="18" name="DR_koncernlogo_print_071112.png" descr="/Users/niri/_JOBS/DR_LOGOMAPPE_071112/DR_logoer_nov2012/DR_koncernlogo/Print/DR_koncernlogo_print_071112.png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08321" y="342943"/>
            <a:ext cx="665913" cy="1999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568AD5-12C2-4D92-97CB-1017032DE5F2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53B4F6C-26B3-4EF4-8D6C-518941D5DAF1}" type="slidenum">
              <a:rPr lang="da-DK" smtClean="0"/>
              <a:t>‹#›</a:t>
            </a:fld>
            <a:endParaRPr lang="da-DK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221092"/>
            <a:ext cx="7440000" cy="422405"/>
          </a:xfrm>
        </p:spPr>
        <p:txBody>
          <a:bodyPr anchor="b" anchorCtr="0"/>
          <a:lstStyle>
            <a:lvl1pPr marL="0" indent="0">
              <a:buNone/>
              <a:defRPr sz="2133" cap="all" baseline="0">
                <a:latin typeface="+mn-lt"/>
              </a:defRPr>
            </a:lvl1pPr>
          </a:lstStyle>
          <a:p>
            <a:pPr lvl="0"/>
            <a:r>
              <a:rPr lang="en-US" dirty="0" err="1" smtClean="0"/>
              <a:t>Navn</a:t>
            </a:r>
            <a:r>
              <a:rPr lang="en-US" dirty="0" smtClean="0"/>
              <a:t>, </a:t>
            </a:r>
            <a:r>
              <a:rPr lang="en-US" dirty="0" err="1" smtClean="0"/>
              <a:t>Jobtitel</a:t>
            </a:r>
            <a:r>
              <a:rPr lang="en-US" dirty="0" smtClean="0"/>
              <a:t>, </a:t>
            </a:r>
            <a:r>
              <a:rPr lang="en-US" dirty="0" err="1" smtClean="0"/>
              <a:t>afdeling</a:t>
            </a:r>
            <a:endParaRPr lang="da-DK" dirty="0"/>
          </a:p>
        </p:txBody>
      </p:sp>
      <p:sp>
        <p:nvSpPr>
          <p:cNvPr id="21" name="Title 21"/>
          <p:cNvSpPr>
            <a:spLocks noGrp="1"/>
          </p:cNvSpPr>
          <p:nvPr>
            <p:ph type="title" hasCustomPrompt="1"/>
          </p:nvPr>
        </p:nvSpPr>
        <p:spPr>
          <a:xfrm>
            <a:off x="1278467" y="2084917"/>
            <a:ext cx="7440000" cy="1071057"/>
          </a:xfrm>
        </p:spPr>
        <p:txBody>
          <a:bodyPr>
            <a:noAutofit/>
          </a:bodyPr>
          <a:lstStyle>
            <a:lvl1pPr>
              <a:defRPr sz="5333" b="1" cap="all" baseline="0"/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I </a:t>
            </a:r>
            <a:r>
              <a:rPr lang="en-US" dirty="0" err="1" smtClean="0"/>
              <a:t>én</a:t>
            </a:r>
            <a:r>
              <a:rPr lang="en-US" dirty="0" smtClean="0"/>
              <a:t> </a:t>
            </a:r>
            <a:r>
              <a:rPr lang="en-US" dirty="0" err="1" smtClean="0"/>
              <a:t>linje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129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verskrift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8467" y="2548468"/>
            <a:ext cx="7433733" cy="3458633"/>
          </a:xfrm>
        </p:spPr>
        <p:txBody>
          <a:bodyPr/>
          <a:lstStyle>
            <a:lvl1pPr marL="0" indent="0">
              <a:buNone/>
              <a:defRPr/>
            </a:lvl1pPr>
            <a:lvl2pPr marL="456905" indent="0">
              <a:buNone/>
              <a:defRPr/>
            </a:lvl2pPr>
            <a:lvl3pPr marL="912893" indent="0">
              <a:buNone/>
              <a:defRPr/>
            </a:lvl3pPr>
            <a:lvl4pPr marL="1368882" indent="0">
              <a:buNone/>
              <a:defRPr/>
            </a:lvl4pPr>
            <a:lvl5pPr marL="1824870" indent="0">
              <a:buNone/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931401" y="550333"/>
            <a:ext cx="1926167" cy="309033"/>
          </a:xfrm>
        </p:spPr>
        <p:txBody>
          <a:bodyPr>
            <a:noAutofit/>
          </a:bodyPr>
          <a:lstStyle>
            <a:lvl1pPr marL="0" indent="0">
              <a:buNone/>
              <a:defRPr sz="1067"/>
            </a:lvl1pPr>
            <a:lvl2pPr marL="456905" indent="0">
              <a:buNone/>
              <a:defRPr/>
            </a:lvl2pPr>
            <a:lvl3pPr marL="912893" indent="0">
              <a:buNone/>
              <a:defRPr/>
            </a:lvl3pPr>
            <a:lvl4pPr marL="1368882" indent="0">
              <a:buNone/>
              <a:defRPr/>
            </a:lvl4pPr>
            <a:lvl5pPr marL="1824870" indent="0">
              <a:buNone/>
              <a:defRPr/>
            </a:lvl5pPr>
          </a:lstStyle>
          <a:p>
            <a:pPr lvl="0"/>
            <a:r>
              <a:rPr lang="da-DK" smtClean="0"/>
              <a:t>Indsæt DR afdelingsnavn</a:t>
            </a:r>
            <a:endParaRPr lang="da-DK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1568AD5-12C2-4D92-97CB-1017032DE5F2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53B4F6C-26B3-4EF4-8D6C-518941D5DAF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985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a-DK" smtClean="0"/>
              <a:t>Klik på ikonet for at tilføje et billede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78467" y="859367"/>
            <a:ext cx="7433733" cy="13464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340800"/>
            <a:ext cx="667200" cy="2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>
                <a:solidFill>
                  <a:schemeClr val="tx1"/>
                </a:solidFill>
              </a:defRPr>
            </a:lvl1pPr>
          </a:lstStyle>
          <a:p>
            <a:pPr lvl="0"/>
            <a:r>
              <a:rPr lang="da-DK" smtClean="0"/>
              <a:t>level</a:t>
            </a:r>
            <a:endParaRPr lang="da-DK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931401" y="550333"/>
            <a:ext cx="1926167" cy="309033"/>
          </a:xfrm>
        </p:spPr>
        <p:txBody>
          <a:bodyPr>
            <a:noAutofit/>
          </a:bodyPr>
          <a:lstStyle>
            <a:lvl1pPr marL="0" indent="0">
              <a:buNone/>
              <a:defRPr sz="1067">
                <a:solidFill>
                  <a:schemeClr val="bg1"/>
                </a:solidFill>
              </a:defRPr>
            </a:lvl1pPr>
            <a:lvl2pPr marL="456905" indent="0">
              <a:buNone/>
              <a:defRPr/>
            </a:lvl2pPr>
            <a:lvl3pPr marL="912893" indent="0">
              <a:buNone/>
              <a:defRPr/>
            </a:lvl3pPr>
            <a:lvl4pPr marL="1368882" indent="0">
              <a:buNone/>
              <a:defRPr/>
            </a:lvl4pPr>
            <a:lvl5pPr marL="1824870" indent="0">
              <a:buNone/>
              <a:defRPr/>
            </a:lvl5pPr>
          </a:lstStyle>
          <a:p>
            <a:pPr lvl="0"/>
            <a:r>
              <a:rPr lang="da-DK" smtClean="0"/>
              <a:t>Indsæt DR afdelingsnavn</a:t>
            </a:r>
            <a:endParaRPr lang="da-DK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-2352557" y="2222501"/>
            <a:ext cx="2224616" cy="4660915"/>
            <a:chOff x="-1764418" y="1666875"/>
            <a:chExt cx="1668462" cy="3495686"/>
          </a:xfrm>
        </p:grpSpPr>
        <p:sp>
          <p:nvSpPr>
            <p:cNvPr id="18" name="TextBox 5"/>
            <p:cNvSpPr txBox="1">
              <a:spLocks noChangeArrowheads="1"/>
            </p:cNvSpPr>
            <p:nvPr/>
          </p:nvSpPr>
          <p:spPr bwMode="auto">
            <a:xfrm>
              <a:off x="-1764418" y="1666875"/>
              <a:ext cx="1668462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r>
                <a:rPr lang="da-DK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Indsæt billede</a:t>
              </a:r>
              <a:r>
                <a:rPr lang="da-DK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:</a:t>
              </a:r>
            </a:p>
            <a:p>
              <a:pPr algn="r" eaLnBrk="1" hangingPunct="1"/>
              <a:r>
                <a:rPr lang="da-DK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Brug det lille billede-indsætningsikon i midten af </a:t>
              </a:r>
              <a:r>
                <a:rPr lang="da-DK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pladsholderen</a:t>
              </a:r>
              <a:r>
                <a:rPr lang="da-DK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.</a:t>
              </a:r>
            </a:p>
            <a:p>
              <a:pPr algn="r" eaLnBrk="1" hangingPunct="1"/>
              <a:r>
                <a:rPr lang="da-DK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højreklik</a:t>
              </a:r>
              <a:r>
                <a:rPr lang="da-DK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a-DK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på billedet </a:t>
              </a:r>
              <a:br>
                <a:rPr lang="da-DK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</a:br>
              <a:r>
                <a:rPr lang="da-DK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og  vælg </a:t>
              </a:r>
              <a:r>
                <a:rPr lang="da-DK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”Send bagerst</a:t>
              </a:r>
              <a:r>
                <a:rPr lang="da-DK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”</a:t>
              </a:r>
            </a:p>
            <a:p>
              <a:pPr algn="r" eaLnBrk="1" hangingPunct="1"/>
              <a:endParaRPr lang="da-DK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 algn="r" eaLnBrk="1" hangingPunct="1"/>
              <a:r>
                <a:rPr lang="da-DK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Vælg tekstfarve i forhold til billedet, så teksten bliver tydelig. </a:t>
              </a:r>
              <a:br>
                <a:rPr lang="da-DK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</a:br>
              <a:r>
                <a:rPr lang="da-DK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Ved en lys baggrund vælg tekstfarve sort, og vælg</a:t>
              </a:r>
              <a:r>
                <a:rPr lang="da-DK" sz="1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hvid ved mørk baggrund.</a:t>
              </a:r>
            </a:p>
            <a:p>
              <a:pPr algn="r" eaLnBrk="1" hangingPunct="1"/>
              <a:r>
                <a:rPr lang="da-DK" sz="1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Marker teksten, i topmenuen, Skrifttype, vælg tekstfarve, vælg sort/hvid.</a:t>
              </a:r>
              <a:endParaRPr lang="da-DK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9855" y="4051912"/>
              <a:ext cx="993899" cy="1110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1568AD5-12C2-4D92-97CB-1017032DE5F2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53B4F6C-26B3-4EF4-8D6C-518941D5DAF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539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02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93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665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945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669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450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97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044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3B93E-81C5-4763-9823-3CCAB8F6FAA3}" type="datetimeFigureOut">
              <a:rPr lang="da-DK" smtClean="0"/>
              <a:t>10-04-2016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B6C8-62F3-43DD-9DFE-60F6E9A5A49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526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\\localhost\Users\niri\_JOBS\DR_LOGOMAPPE_071112\DR_logoer_nov2012\DR_koncernlogo\Print\DR_koncernlogo_print_071112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/\\localhost\Users\niri\_JOBS\2014_DR_rekrut_ppt_niri\Fotocollager\3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localhost/Users/niri/_JOBS/DR_LOGOMAPPE_071112/DR_logoer_nov2012/DR_koncernlogo/Print/DR_koncernlogo_print_071112.png" TargetMode="External"/><Relationship Id="rId5" Type="http://schemas.openxmlformats.org/officeDocument/2006/relationships/image" Target="../media/image1.png"/><Relationship Id="rId4" Type="http://schemas.openxmlformats.org/officeDocument/2006/relationships/image" Target="file://localhost/Users/niri/_JOBS/DR_corporat%20redesignprojekt/Fora%CC%8Ar2013/Maria%20rollup/Fotos/Studie3_skilt/DR_byen_studieskilt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\\localhost\Users\niri\_JOBS\DR_LOGOMAPPE_071112\DR_logoer_nov2012\DR_koncernlogo\Print\DR_koncernlogo_print_071112.pn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file:///\\localhost\Users\niri\_JOBS\2014_DR_rekrut_ppt_niri\Fotocollager\3.jpg" TargetMode="Externa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" b="56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Pladsholder til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3906392" y="1510054"/>
            <a:ext cx="7440000" cy="422405"/>
          </a:xfrm>
        </p:spPr>
        <p:txBody>
          <a:bodyPr/>
          <a:lstStyle/>
          <a:p>
            <a:pPr algn="r"/>
            <a:r>
              <a:rPr lang="da-DK" dirty="0" smtClean="0">
                <a:solidFill>
                  <a:schemeClr val="bg1"/>
                </a:solidFill>
              </a:rPr>
              <a:t>Andreas Sobczyk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661993" y="438997"/>
            <a:ext cx="8684399" cy="1071057"/>
          </a:xfrm>
        </p:spPr>
        <p:txBody>
          <a:bodyPr/>
          <a:lstStyle/>
          <a:p>
            <a:pPr algn="r"/>
            <a:r>
              <a:rPr lang="da-DK" dirty="0" smtClean="0">
                <a:solidFill>
                  <a:schemeClr val="bg1"/>
                </a:solidFill>
              </a:rPr>
              <a:t>Automation with dr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3.jpg" descr="/Users/niri/_JOBS/2014_DR_rekrut_ppt_niri/Fotocollager/3.jp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ktangel 6"/>
          <p:cNvSpPr/>
          <p:nvPr/>
        </p:nvSpPr>
        <p:spPr>
          <a:xfrm>
            <a:off x="607485" y="2565033"/>
            <a:ext cx="4002616" cy="14816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a-DK" sz="2400" dirty="0">
              <a:solidFill>
                <a:schemeClr val="bg1"/>
              </a:solidFill>
            </a:endParaRPr>
          </a:p>
        </p:txBody>
      </p:sp>
      <p:sp>
        <p:nvSpPr>
          <p:cNvPr id="4100" name="Titel 41"/>
          <p:cNvSpPr>
            <a:spLocks noGrp="1"/>
          </p:cNvSpPr>
          <p:nvPr>
            <p:ph type="title"/>
          </p:nvPr>
        </p:nvSpPr>
        <p:spPr>
          <a:xfrm>
            <a:off x="852201" y="2565033"/>
            <a:ext cx="10234083" cy="1481667"/>
          </a:xfrm>
        </p:spPr>
        <p:txBody>
          <a:bodyPr>
            <a:normAutofit/>
          </a:bodyPr>
          <a:lstStyle/>
          <a:p>
            <a:pPr eaLnBrk="1" hangingPunct="1"/>
            <a:r>
              <a:rPr lang="da-DK" altLang="da-DK" sz="7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DEMO</a:t>
            </a:r>
          </a:p>
        </p:txBody>
      </p:sp>
      <p:pic>
        <p:nvPicPr>
          <p:cNvPr id="4102" name="DR_koncernlogo_print_071112.png" descr="/Users/niri/_JOBS/DR_LOGOMAPPE_071112/DR_logoer_nov2012/DR_koncernlogo/Print/DR_koncernlogo_print_071112.png"/>
          <p:cNvPicPr>
            <a:picLocks noChangeAspect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342901"/>
            <a:ext cx="666749" cy="20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ktangel 12"/>
          <p:cNvSpPr>
            <a:spLocks noChangeAspect="1"/>
          </p:cNvSpPr>
          <p:nvPr/>
        </p:nvSpPr>
        <p:spPr>
          <a:xfrm>
            <a:off x="9925051" y="342901"/>
            <a:ext cx="143933" cy="38100"/>
          </a:xfrm>
          <a:prstGeom prst="rect">
            <a:avLst/>
          </a:prstGeom>
          <a:solidFill>
            <a:srgbClr val="FF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4" name="Rektangel 13"/>
          <p:cNvSpPr>
            <a:spLocks/>
          </p:cNvSpPr>
          <p:nvPr/>
        </p:nvSpPr>
        <p:spPr>
          <a:xfrm>
            <a:off x="10500784" y="342901"/>
            <a:ext cx="287867" cy="38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5" name="Rektangel 14"/>
          <p:cNvSpPr>
            <a:spLocks/>
          </p:cNvSpPr>
          <p:nvPr/>
        </p:nvSpPr>
        <p:spPr>
          <a:xfrm>
            <a:off x="11076517" y="342901"/>
            <a:ext cx="431800" cy="38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6" name="Rektangel 15"/>
          <p:cNvSpPr>
            <a:spLocks/>
          </p:cNvSpPr>
          <p:nvPr/>
        </p:nvSpPr>
        <p:spPr>
          <a:xfrm>
            <a:off x="11652252" y="342901"/>
            <a:ext cx="577849" cy="38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</p:spTree>
    <p:extLst>
      <p:ext uri="{BB962C8B-B14F-4D97-AF65-F5344CB8AC3E}">
        <p14:creationId xmlns:p14="http://schemas.microsoft.com/office/powerpoint/2010/main" val="7811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64572"/>
            <a:ext cx="7433733" cy="1346421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Requests &amp; Self-Service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6" y="1933164"/>
            <a:ext cx="11120881" cy="4617993"/>
          </a:xfrm>
          <a:prstGeom prst="rect">
            <a:avLst/>
          </a:prstGeom>
        </p:spPr>
      </p:pic>
      <p:pic>
        <p:nvPicPr>
          <p:cNvPr id="7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64572"/>
            <a:ext cx="7433733" cy="1346421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How to get started Self-Service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96" y="1968316"/>
            <a:ext cx="10044114" cy="4656018"/>
          </a:xfrm>
          <a:prstGeom prst="rect">
            <a:avLst/>
          </a:prstGeom>
        </p:spPr>
      </p:pic>
      <p:pic>
        <p:nvPicPr>
          <p:cNvPr id="6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_byen_studieskilt.jpg" descr="/Users/niri/_JOBS/DR_corporat redesignprojekt/Forår2013/Maria rollup/Fotos/Studie3_skilt/DR_byen_studieskilt.jpg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-1" y="-378947"/>
            <a:ext cx="14173201" cy="94878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955" y="2294764"/>
            <a:ext cx="10972800" cy="407362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Questions</a:t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4800" dirty="0" smtClean="0">
                <a:solidFill>
                  <a:srgbClr val="FFFFFF"/>
                </a:solidFill>
              </a:rPr>
              <a:t/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4800" dirty="0" smtClean="0">
                <a:solidFill>
                  <a:srgbClr val="FFFFFF"/>
                </a:solidFill>
              </a:rPr>
              <a:t/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4800" dirty="0" smtClean="0">
                <a:solidFill>
                  <a:srgbClr val="FFFFFF"/>
                </a:solidFill>
              </a:rPr>
              <a:t/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Mail: asob@dr.dk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Twitter: @</a:t>
            </a:r>
            <a:r>
              <a:rPr lang="en-US" sz="2800" dirty="0" err="1" smtClean="0">
                <a:solidFill>
                  <a:srgbClr val="FFFFFF"/>
                </a:solidFill>
              </a:rPr>
              <a:t>Andreas_Sobczyk</a:t>
            </a:r>
            <a:endParaRPr lang="en-US" sz="2800" dirty="0" smtClean="0">
              <a:solidFill>
                <a:srgbClr val="FFFFFF"/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CE-267A-9347-B240-0E94334EB246}" type="slidenum">
              <a:rPr lang="da-DK" smtClean="0"/>
              <a:pPr/>
              <a:t>13</a:t>
            </a:fld>
            <a:endParaRPr lang="da-DK"/>
          </a:p>
        </p:txBody>
      </p:sp>
      <p:pic>
        <p:nvPicPr>
          <p:cNvPr id="8" name="DR_koncernlogo_print_071112.png" descr="/Users/niri/_JOBS/DR_LOGOMAPPE_071112/DR_logoer_nov2012/DR_koncernlogo/Print/DR_koncernlogo_print_071112.png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608321" y="342943"/>
            <a:ext cx="665913" cy="1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351" y="191386"/>
            <a:ext cx="7433733" cy="1138995"/>
          </a:xfrm>
        </p:spPr>
        <p:txBody>
          <a:bodyPr/>
          <a:lstStyle/>
          <a:p>
            <a:r>
              <a:rPr lang="da-DK" dirty="0" smtClean="0"/>
              <a:t>Andreas Sobczyk	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4"/>
          </p:nvPr>
        </p:nvSpPr>
        <p:spPr>
          <a:xfrm>
            <a:off x="587351" y="1697865"/>
            <a:ext cx="10377428" cy="271371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Consultant at Danish Broadcast Corporation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Cloud &amp; Datacenter Specialist focusing, System Center, Azure, PowerShell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MCSE: Private Cloud, MCTS: Hyper-V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Mail: asob@dr.dk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Twitter: </a:t>
            </a:r>
            <a:r>
              <a:rPr lang="da-DK" dirty="0"/>
              <a:t>@Andreas_Sobczyk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21" y="416765"/>
            <a:ext cx="1511240" cy="4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09600" y="531013"/>
            <a:ext cx="7433733" cy="858741"/>
          </a:xfrm>
        </p:spPr>
        <p:txBody>
          <a:bodyPr/>
          <a:lstStyle/>
          <a:p>
            <a:r>
              <a:rPr lang="en-US" dirty="0" smtClean="0"/>
              <a:t>DR’s Infrastructure</a:t>
            </a:r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1465664"/>
            <a:ext cx="77403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Microsoft &amp; System Center as the strategic platform for Private Cloud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1.000 Windows servers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350 </a:t>
            </a:r>
            <a:r>
              <a:rPr lang="en-US" sz="2000" dirty="0" err="1" smtClean="0"/>
              <a:t>Redhat</a:t>
            </a:r>
            <a:r>
              <a:rPr lang="en-US" sz="2000" dirty="0" smtClean="0"/>
              <a:t> </a:t>
            </a:r>
            <a:r>
              <a:rPr lang="en-US" sz="2000" dirty="0" smtClean="0"/>
              <a:t>Linux servers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Various cloud services like, Azure, AWS, Akamai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r>
              <a:rPr lang="en-US" sz="2000" u="sng" dirty="0" smtClean="0">
                <a:latin typeface="+mj-lt"/>
              </a:rPr>
              <a:t>DR Media archive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Est. 5 petabytes audio and video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175.800 video files equal to 717.282 Hours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1.614.716 audio files equal to ca. 1 mill Hours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da-DK" sz="2000" u="sng" dirty="0"/>
              <a:t>dr.dk</a:t>
            </a:r>
          </a:p>
          <a:p>
            <a:pPr marL="342900" indent="-342900">
              <a:buFontTx/>
              <a:buChar char="-"/>
            </a:pPr>
            <a:r>
              <a:rPr lang="da-DK" sz="2000" dirty="0" smtClean="0"/>
              <a:t>Third </a:t>
            </a:r>
            <a:r>
              <a:rPr lang="en-US" sz="2000" dirty="0" smtClean="0"/>
              <a:t>biggest website in DK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Video streaming est. 220.000 hours daily (7-8 petabytes/month</a:t>
            </a:r>
            <a:r>
              <a:rPr lang="da-DK" sz="2000" dirty="0" smtClean="0"/>
              <a:t>)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Radio streaming est. 315.000 hours daily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724" y="3820154"/>
            <a:ext cx="3228907" cy="2655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081" y="3820154"/>
            <a:ext cx="1760890" cy="2655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867" y="1055737"/>
            <a:ext cx="2951104" cy="2537114"/>
          </a:xfrm>
          <a:prstGeom prst="rect">
            <a:avLst/>
          </a:prstGeom>
          <a:effectLst>
            <a:outerShdw blurRad="50800" dist="38100" dir="6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2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3.jpg" descr="/Users/niri/_JOBS/2014_DR_rekrut_ppt_niri/Fotocollager/3.jpg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itel 41"/>
          <p:cNvSpPr>
            <a:spLocks noGrp="1"/>
          </p:cNvSpPr>
          <p:nvPr>
            <p:ph type="title"/>
          </p:nvPr>
        </p:nvSpPr>
        <p:spPr>
          <a:xfrm>
            <a:off x="852201" y="2565033"/>
            <a:ext cx="10234083" cy="1481667"/>
          </a:xfrm>
        </p:spPr>
        <p:txBody>
          <a:bodyPr>
            <a:normAutofit/>
          </a:bodyPr>
          <a:lstStyle/>
          <a:p>
            <a:pPr eaLnBrk="1" hangingPunct="1"/>
            <a:r>
              <a:rPr lang="da-DK" altLang="da-DK" sz="7200" dirty="0" smtClean="0">
                <a:latin typeface="DR Monoline-Bold" panose="02000503000000020004" pitchFamily="2" charset="0"/>
              </a:rPr>
              <a:t>SERVICE MANAGER</a:t>
            </a:r>
          </a:p>
        </p:txBody>
      </p:sp>
      <p:pic>
        <p:nvPicPr>
          <p:cNvPr id="4102" name="DR_koncernlogo_print_071112.png" descr="/Users/niri/_JOBS/DR_LOGOMAPPE_071112/DR_logoer_nov2012/DR_koncernlogo/Print/DR_koncernlogo_print_071112.png"/>
          <p:cNvPicPr>
            <a:picLocks noChangeAspect="1"/>
          </p:cNvPicPr>
          <p:nvPr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342901"/>
            <a:ext cx="666749" cy="20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ktangel 12"/>
          <p:cNvSpPr>
            <a:spLocks noChangeAspect="1"/>
          </p:cNvSpPr>
          <p:nvPr/>
        </p:nvSpPr>
        <p:spPr>
          <a:xfrm>
            <a:off x="9925051" y="342901"/>
            <a:ext cx="143933" cy="38100"/>
          </a:xfrm>
          <a:prstGeom prst="rect">
            <a:avLst/>
          </a:prstGeom>
          <a:solidFill>
            <a:srgbClr val="FF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4" name="Rektangel 13"/>
          <p:cNvSpPr>
            <a:spLocks/>
          </p:cNvSpPr>
          <p:nvPr/>
        </p:nvSpPr>
        <p:spPr>
          <a:xfrm>
            <a:off x="10500784" y="342901"/>
            <a:ext cx="287867" cy="38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5" name="Rektangel 14"/>
          <p:cNvSpPr>
            <a:spLocks/>
          </p:cNvSpPr>
          <p:nvPr/>
        </p:nvSpPr>
        <p:spPr>
          <a:xfrm>
            <a:off x="11076517" y="342901"/>
            <a:ext cx="431800" cy="38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sp>
        <p:nvSpPr>
          <p:cNvPr id="16" name="Rektangel 15"/>
          <p:cNvSpPr>
            <a:spLocks/>
          </p:cNvSpPr>
          <p:nvPr/>
        </p:nvSpPr>
        <p:spPr>
          <a:xfrm>
            <a:off x="11652252" y="342901"/>
            <a:ext cx="577849" cy="38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da-DK" sz="2400"/>
          </a:p>
        </p:txBody>
      </p:sp>
      <p:pic>
        <p:nvPicPr>
          <p:cNvPr id="2" name="OpsWorkvsAuto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91915" y="839202"/>
            <a:ext cx="9088745" cy="51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64572"/>
            <a:ext cx="7433733" cy="1346421"/>
          </a:xfrm>
        </p:spPr>
        <p:txBody>
          <a:bodyPr/>
          <a:lstStyle/>
          <a:p>
            <a:r>
              <a:rPr lang="en-US" dirty="0" smtClean="0"/>
              <a:t>Azure Automation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Rectangle 5"/>
          <p:cNvSpPr/>
          <p:nvPr/>
        </p:nvSpPr>
        <p:spPr>
          <a:xfrm>
            <a:off x="553165" y="1933165"/>
            <a:ext cx="586367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Part of the Operations Management Suite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Managed Automation Service running in Azure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PowerShell Based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Highly Available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36" y="1748591"/>
            <a:ext cx="6049615" cy="4400411"/>
          </a:xfrm>
          <a:prstGeom prst="rect">
            <a:avLst/>
          </a:prstGeom>
        </p:spPr>
      </p:pic>
      <p:pic>
        <p:nvPicPr>
          <p:cNvPr id="2050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5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3165" y="859366"/>
            <a:ext cx="7433733" cy="1346421"/>
          </a:xfrm>
        </p:spPr>
        <p:txBody>
          <a:bodyPr/>
          <a:lstStyle/>
          <a:p>
            <a:r>
              <a:rPr lang="en-US" dirty="0"/>
              <a:t>Azure Automation </a:t>
            </a: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Rectangle 5"/>
          <p:cNvSpPr/>
          <p:nvPr/>
        </p:nvSpPr>
        <p:spPr>
          <a:xfrm>
            <a:off x="553165" y="1933165"/>
            <a:ext cx="58636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Automation Account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Runbooks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Jobs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Hybrid Workers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Assets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03" y="3396691"/>
            <a:ext cx="5715000" cy="1209675"/>
          </a:xfrm>
          <a:prstGeom prst="rect">
            <a:avLst/>
          </a:prstGeom>
        </p:spPr>
      </p:pic>
      <p:pic>
        <p:nvPicPr>
          <p:cNvPr id="9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3165" y="859366"/>
            <a:ext cx="7433733" cy="1346421"/>
          </a:xfrm>
        </p:spPr>
        <p:txBody>
          <a:bodyPr/>
          <a:lstStyle/>
          <a:p>
            <a:r>
              <a:rPr lang="en-US" dirty="0" smtClean="0"/>
              <a:t>Runbooks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Rectangle 5"/>
          <p:cNvSpPr/>
          <p:nvPr/>
        </p:nvSpPr>
        <p:spPr>
          <a:xfrm>
            <a:off x="553165" y="1933165"/>
            <a:ext cx="58636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PowerShell Workflow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PowerShell Scripts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Graphical (Workflow Based)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9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78" y="1583288"/>
            <a:ext cx="5088960" cy="4131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82005" t="9222" r="8470" b="63945"/>
          <a:stretch/>
        </p:blipFill>
        <p:spPr>
          <a:xfrm>
            <a:off x="5324308" y="3952875"/>
            <a:ext cx="2583196" cy="26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3165" y="859366"/>
            <a:ext cx="7433733" cy="1346421"/>
          </a:xfrm>
        </p:spPr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4" y="1885950"/>
            <a:ext cx="6276975" cy="4389334"/>
          </a:xfrm>
          <a:prstGeom prst="rect">
            <a:avLst/>
          </a:prstGeom>
        </p:spPr>
      </p:pic>
      <p:pic>
        <p:nvPicPr>
          <p:cNvPr id="8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3165" y="859366"/>
            <a:ext cx="7433733" cy="1346421"/>
          </a:xfrm>
        </p:spPr>
        <p:txBody>
          <a:bodyPr/>
          <a:lstStyle/>
          <a:p>
            <a:r>
              <a:rPr lang="en-US" dirty="0" smtClean="0"/>
              <a:t>Hybrid Workers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Rectangle 5"/>
          <p:cNvSpPr/>
          <p:nvPr/>
        </p:nvSpPr>
        <p:spPr>
          <a:xfrm>
            <a:off x="553165" y="1933165"/>
            <a:ext cx="61905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Execute Runbook in your own datacenter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Requires an OMS Account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Based on Microsoft Monitoring Agent (SCOM)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No need inbound firewall openings</a:t>
            </a:r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7" name="Picture 2" descr="https://pbs.twimg.com/profile_images/575349510164979712/m2NdD6Dx_400x4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63" y="340800"/>
            <a:ext cx="1242488" cy="12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acom.azurecomcdn.net/80C57D/cdn/mediahandler/docarticles/dpsmedia-prod/azure.microsoft.com/en-us/documentation/articles/automation-hybrid-runbook-worker/20160204042308/automation-hybrid-runbook-worker-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3502825"/>
            <a:ext cx="4321175" cy="25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539</Words>
  <Application>Microsoft Office PowerPoint</Application>
  <PresentationFormat>Widescreen</PresentationFormat>
  <Paragraphs>81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DR Monoline-Bold</vt:lpstr>
      <vt:lpstr>Ebrima</vt:lpstr>
      <vt:lpstr>Times New Roman</vt:lpstr>
      <vt:lpstr>Office Theme</vt:lpstr>
      <vt:lpstr>Automation with dr</vt:lpstr>
      <vt:lpstr>Andreas Sobczyk </vt:lpstr>
      <vt:lpstr>DR’s Infrastructure</vt:lpstr>
      <vt:lpstr>SERVICE MANAGER</vt:lpstr>
      <vt:lpstr>Azure Automation Overview</vt:lpstr>
      <vt:lpstr>Azure Automation Concepts</vt:lpstr>
      <vt:lpstr>Runbooks</vt:lpstr>
      <vt:lpstr>Assets</vt:lpstr>
      <vt:lpstr>Hybrid Workers</vt:lpstr>
      <vt:lpstr>DEMO</vt:lpstr>
      <vt:lpstr>Requests &amp; Self-Service</vt:lpstr>
      <vt:lpstr>How to get started Self-Service</vt:lpstr>
      <vt:lpstr>Questions    Mail: asob@dr.dk Twitter: @Andreas_Sobczyk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i dr</dc:title>
  <dc:creator>Andreas Emil Fromberg Sobczyk     TS Infra server</dc:creator>
  <cp:lastModifiedBy>Andreas Emil Fromberg Sobczyk     TS Infra server</cp:lastModifiedBy>
  <cp:revision>17</cp:revision>
  <dcterms:created xsi:type="dcterms:W3CDTF">2016-04-09T06:57:03Z</dcterms:created>
  <dcterms:modified xsi:type="dcterms:W3CDTF">2016-04-10T10:32:30Z</dcterms:modified>
</cp:coreProperties>
</file>